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</p:sldMasterIdLst>
  <p:notesMasterIdLst>
    <p:notesMasterId r:id="rId2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D6B2B-DEA0-482D-932B-59FA89DE1AE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637D4-F267-4174-89DF-807D3548C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0326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0326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0326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0326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0326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5175"/>
            <a:ext cx="5026025" cy="37703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963" y="4777524"/>
            <a:ext cx="6217624" cy="45261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5175"/>
            <a:ext cx="5026025" cy="37703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963" y="4777524"/>
            <a:ext cx="6217624" cy="45261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5175"/>
            <a:ext cx="5026025" cy="37703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963" y="4777524"/>
            <a:ext cx="6217624" cy="45261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5175"/>
            <a:ext cx="5026025" cy="37703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963" y="4777524"/>
            <a:ext cx="6217624" cy="45261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234"/>
            <a:ext cx="548608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5F2618-FA3B-481A-971D-F6F12DBA921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65C9D0-D2FD-44A6-A195-CB8333735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jpe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82920" tIns="82920" rIns="82920" bIns="41455" anchor="t">
            <a:normAutofit/>
          </a:bodyPr>
          <a:lstStyle/>
          <a:p>
            <a:pPr lvl="0"/>
            <a:r>
              <a:rPr lang="en-US" sz="4800" dirty="0">
                <a:latin typeface="Calibri" pitchFamily="18"/>
              </a:rPr>
              <a:t>The Emotional Brain</a:t>
            </a:r>
          </a:p>
        </p:txBody>
      </p:sp>
      <p:sp>
        <p:nvSpPr>
          <p:cNvPr id="3" name="Conten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3059113"/>
          </a:xfrm>
        </p:spPr>
        <p:txBody>
          <a:bodyPr lIns="82920" tIns="82920" rIns="82920" bIns="41455">
            <a:spAutoFit/>
          </a:bodyPr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The structure in the brain called the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 plays a vital role in producing emotion, especially in appraisal.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Appraisal: an evaluation of the emotion-relevant aspects of a stimulus that is performed by the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457200"/>
            <a:ext cx="8229600" cy="5141913"/>
          </a:xfrm>
        </p:spPr>
        <p:txBody>
          <a:bodyPr lIns="82920" tIns="82920" rIns="82920" bIns="41455">
            <a:spAutoFit/>
          </a:bodyPr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endParaRPr lang="en-US" sz="2900" dirty="0">
              <a:latin typeface="Calibri"/>
            </a:endParaRP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It’s the </a:t>
            </a:r>
            <a:r>
              <a:rPr lang="en-US" sz="2900" dirty="0" err="1">
                <a:latin typeface="Calibri"/>
              </a:rPr>
              <a:t>amygdala’s</a:t>
            </a:r>
            <a:r>
              <a:rPr lang="en-US" sz="2900" dirty="0">
                <a:latin typeface="Calibri"/>
              </a:rPr>
              <a:t> job to quickly appraise a stimulus, and requires little information to do so.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Information about a stimulus is transmitted simultaneously along two distinct paths in the brain.</a:t>
            </a:r>
          </a:p>
          <a:p>
            <a:pPr marL="0" lvl="1" indent="0">
              <a:spcBef>
                <a:spcPts val="508"/>
              </a:spcBef>
              <a:spcAft>
                <a:spcPts val="1284"/>
              </a:spcAft>
              <a:buFont typeface="Arial" pitchFamily="32"/>
              <a:buChar char="–"/>
            </a:pPr>
            <a:r>
              <a:rPr lang="en-US" sz="2900" dirty="0">
                <a:solidFill>
                  <a:schemeClr val="tx1"/>
                </a:solidFill>
                <a:latin typeface="Calibri"/>
              </a:rPr>
              <a:t>The faster pathway goes from the thalamus directly to the </a:t>
            </a:r>
            <a:r>
              <a:rPr lang="en-US" sz="2900" dirty="0" err="1">
                <a:solidFill>
                  <a:schemeClr val="tx1"/>
                </a:solidFill>
                <a:latin typeface="Calibri"/>
              </a:rPr>
              <a:t>amygdala</a:t>
            </a:r>
            <a:r>
              <a:rPr lang="en-US" sz="29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pPr marL="0" lvl="1" indent="0">
              <a:spcBef>
                <a:spcPts val="508"/>
              </a:spcBef>
              <a:spcAft>
                <a:spcPts val="1284"/>
              </a:spcAft>
              <a:buFont typeface="Arial" pitchFamily="32"/>
              <a:buChar char="–"/>
            </a:pPr>
            <a:r>
              <a:rPr lang="en-US" sz="2900" dirty="0">
                <a:solidFill>
                  <a:schemeClr val="tx1"/>
                </a:solidFill>
                <a:latin typeface="Calibri"/>
              </a:rPr>
              <a:t>The slower pathway goes from the thalamus, to the cortex, and then the </a:t>
            </a:r>
            <a:r>
              <a:rPr lang="en-US" sz="2900" dirty="0" err="1">
                <a:solidFill>
                  <a:schemeClr val="tx1"/>
                </a:solidFill>
                <a:latin typeface="Calibri"/>
              </a:rPr>
              <a:t>amygdala</a:t>
            </a:r>
            <a:r>
              <a:rPr lang="en-US" sz="29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533400"/>
            <a:ext cx="8229600" cy="5867400"/>
          </a:xfrm>
        </p:spPr>
        <p:txBody>
          <a:bodyPr lIns="82920" tIns="82920" rIns="82920" bIns="41455"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endParaRPr lang="en-US" sz="2900" dirty="0">
              <a:latin typeface="Calibri"/>
            </a:endParaRP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The cortex uses the information to examine the importance and identity of the stimulus.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r>
              <a:rPr lang="en-US" sz="2900" dirty="0">
                <a:latin typeface="Calibri"/>
              </a:rPr>
              <a:t>While the cortex examines the stimulus, the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 has already received the information and is deciding if the stimulus is potentially harmful.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r>
              <a:rPr lang="en-US" sz="2900" dirty="0">
                <a:latin typeface="Calibri"/>
              </a:rPr>
              <a:t>If the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 decides that the stimulus is harmful, it begins the neural process to produce fear.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457200"/>
            <a:ext cx="8229600" cy="5943600"/>
          </a:xfrm>
        </p:spPr>
        <p:txBody>
          <a:bodyPr lIns="82920" tIns="82920" rIns="82920" bIns="41455"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endParaRPr lang="en-US" sz="2900" dirty="0">
              <a:latin typeface="Calibri"/>
            </a:endParaRP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Once the cortex has finished examining the information, it sends a signal to the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 telling it to maintain fear or decrease it.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r>
              <a:rPr lang="en-US" sz="2900" dirty="0">
                <a:latin typeface="Calibri"/>
              </a:rPr>
              <a:t>.Essentially, the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 accelerates emotion, and the cortex reduces emotion.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r>
              <a:rPr lang="en-US" sz="2900" dirty="0">
                <a:latin typeface="Calibri"/>
              </a:rPr>
              <a:t>.People with cortical damage have difficultly inhibiting their emotions, and those with damage to their </a:t>
            </a:r>
            <a:r>
              <a:rPr lang="en-US" sz="2900" dirty="0" err="1">
                <a:latin typeface="Calibri"/>
              </a:rPr>
              <a:t>amygdala</a:t>
            </a:r>
            <a:r>
              <a:rPr lang="en-US" sz="2900" dirty="0">
                <a:latin typeface="Calibri"/>
              </a:rPr>
              <a:t> have difficulty distinguishing between good and bad stimulus.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461963"/>
            <a:ext cx="8229600" cy="768350"/>
          </a:xfrm>
        </p:spPr>
        <p:txBody>
          <a:bodyPr>
            <a:spAutoFit/>
          </a:bodyPr>
          <a:lstStyle/>
          <a:p>
            <a:pPr lvl="0"/>
            <a:r>
              <a:rPr lang="en-US"/>
              <a:t>Deceptive Expression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58938"/>
            <a:ext cx="4014788" cy="4167187"/>
          </a:xfrm>
        </p:spPr>
        <p:txBody>
          <a:bodyPr>
            <a:spAutoFit/>
          </a:bodyPr>
          <a:lstStyle/>
          <a:p>
            <a:pPr lvl="0"/>
            <a:r>
              <a:rPr lang="en-US" sz="2900" dirty="0"/>
              <a:t>Intensification</a:t>
            </a:r>
          </a:p>
          <a:p>
            <a:pPr lvl="0"/>
            <a:r>
              <a:rPr lang="en-US" sz="2900" dirty="0"/>
              <a:t>- To exaggerate an expression</a:t>
            </a:r>
          </a:p>
          <a:p>
            <a:pPr lvl="0"/>
            <a:endParaRPr lang="en-US" sz="2900" dirty="0"/>
          </a:p>
          <a:p>
            <a:pPr lvl="0"/>
            <a:r>
              <a:rPr lang="en-US" sz="2900" dirty="0" err="1"/>
              <a:t>Deintensification</a:t>
            </a:r>
            <a:endParaRPr lang="en-US" sz="2900" dirty="0"/>
          </a:p>
          <a:p>
            <a:pPr lvl="0"/>
            <a:r>
              <a:rPr lang="en-US" sz="2900" dirty="0"/>
              <a:t>- Muting the expression of one's emotion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27625" y="2116138"/>
            <a:ext cx="4016375" cy="3503612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461963"/>
            <a:ext cx="8229600" cy="768350"/>
          </a:xfrm>
        </p:spPr>
        <p:txBody>
          <a:bodyPr>
            <a:spAutoFit/>
          </a:bodyPr>
          <a:lstStyle/>
          <a:p>
            <a:pPr lvl="0"/>
            <a:r>
              <a:rPr lang="en-US"/>
              <a:t>Deceptive Expression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127625" y="1604963"/>
            <a:ext cx="4016375" cy="4076700"/>
          </a:xfrm>
        </p:spPr>
        <p:txBody>
          <a:bodyPr>
            <a:spAutoFit/>
          </a:bodyPr>
          <a:lstStyle/>
          <a:p>
            <a:pPr lvl="0"/>
            <a:r>
              <a:rPr lang="en-US" sz="2900" dirty="0"/>
              <a:t>Masking</a:t>
            </a:r>
          </a:p>
          <a:p>
            <a:pPr lvl="0"/>
            <a:r>
              <a:rPr lang="en-US" sz="2900" dirty="0"/>
              <a:t>- Expressing one emotion while feeling another</a:t>
            </a:r>
          </a:p>
          <a:p>
            <a:pPr lvl="0"/>
            <a:r>
              <a:rPr lang="en-US" sz="2900" dirty="0"/>
              <a:t>Neutralizing</a:t>
            </a:r>
          </a:p>
          <a:p>
            <a:pPr lvl="0"/>
            <a:r>
              <a:rPr lang="en-US" sz="2900" dirty="0"/>
              <a:t>- Feeling an emotion but expressing no emotio</a:t>
            </a:r>
            <a:r>
              <a:rPr lang="en-US" dirty="0"/>
              <a:t>n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1604963"/>
            <a:ext cx="3448050" cy="4525962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461963"/>
            <a:ext cx="8229600" cy="768350"/>
          </a:xfrm>
        </p:spPr>
        <p:txBody>
          <a:bodyPr>
            <a:spAutoFit/>
          </a:bodyPr>
          <a:lstStyle/>
          <a:p>
            <a:pPr lvl="0"/>
            <a:r>
              <a:rPr lang="en-US"/>
              <a:t>Determining Sincere Expression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3968750"/>
            <a:ext cx="8228013" cy="2246313"/>
          </a:xfrm>
        </p:spPr>
        <p:txBody>
          <a:bodyPr>
            <a:spAutoFit/>
          </a:bodyPr>
          <a:lstStyle/>
          <a:p>
            <a:pPr lvl="0"/>
            <a:r>
              <a:rPr lang="en-US" sz="2500" dirty="0"/>
              <a:t>Symmetry</a:t>
            </a:r>
          </a:p>
          <a:p>
            <a:pPr lvl="0">
              <a:buNone/>
            </a:pPr>
            <a:r>
              <a:rPr lang="en-US" sz="2500" dirty="0"/>
              <a:t>    - sincere expressions tends to be more symmetrical</a:t>
            </a:r>
          </a:p>
          <a:p>
            <a:pPr lvl="0"/>
            <a:r>
              <a:rPr lang="en-US" sz="2500" dirty="0"/>
              <a:t>Duration</a:t>
            </a:r>
          </a:p>
          <a:p>
            <a:pPr lvl="0"/>
            <a:r>
              <a:rPr lang="en-US" sz="2500" dirty="0"/>
              <a:t>- Shorter or Longer expressions tend to be more insincere, this can be between a half a second and five seconds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>
          <a:off x="5127625" y="1604963"/>
          <a:ext cx="4016375" cy="2157412"/>
        </p:xfrm>
        <a:graphic>
          <a:graphicData uri="http://schemas.openxmlformats.org/presentationml/2006/ole">
            <p:oleObj spid="_x0000_s1026" r:id="rId4" imgW="0" imgH="0" progId="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2014561" y="1244291"/>
            <a:ext cx="4323472" cy="25486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768350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Determining Sincere Expression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52600"/>
            <a:ext cx="8228013" cy="4075112"/>
          </a:xfrm>
        </p:spPr>
        <p:txBody>
          <a:bodyPr>
            <a:spAutoFit/>
          </a:bodyPr>
          <a:lstStyle/>
          <a:p>
            <a:pPr lvl="0"/>
            <a:r>
              <a:rPr lang="en-US" sz="2900" dirty="0"/>
              <a:t>Temporal Patterning</a:t>
            </a:r>
          </a:p>
          <a:p>
            <a:pPr lvl="0"/>
            <a:r>
              <a:rPr lang="en-US" sz="2900" dirty="0"/>
              <a:t>- Insincere expressions tend to appear abruptly, while sincere ones appear more smoothly</a:t>
            </a:r>
          </a:p>
          <a:p>
            <a:pPr lvl="0"/>
            <a:endParaRPr lang="en-US" sz="2900" dirty="0"/>
          </a:p>
          <a:p>
            <a:pPr lvl="0"/>
            <a:r>
              <a:rPr lang="en-US" sz="2900" dirty="0"/>
              <a:t>Morphology</a:t>
            </a:r>
          </a:p>
          <a:p>
            <a:pPr lvl="0"/>
            <a:r>
              <a:rPr lang="en-US" sz="2900" dirty="0"/>
              <a:t>-</a:t>
            </a:r>
            <a:r>
              <a:rPr lang="en-US" dirty="0"/>
              <a:t> </a:t>
            </a:r>
            <a:r>
              <a:rPr lang="en-US" sz="2900" dirty="0"/>
              <a:t>certain facial muscles tend to resist  conscious control, for example a genuine smile will produce crinkles in the corners of the eye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4797" y="0"/>
            <a:ext cx="8229604" cy="1147799"/>
          </a:xfrm>
        </p:spPr>
        <p:txBody>
          <a:bodyPr/>
          <a:lstStyle/>
          <a:p>
            <a:pPr lvl="0"/>
            <a:r>
              <a:rPr lang="en-US" sz="5400" b="1" dirty="0"/>
              <a:t>Test Question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sz="quarter" idx="1"/>
          </p:nvPr>
        </p:nvSpPr>
        <p:spPr>
          <a:xfrm>
            <a:off x="456847" y="1599941"/>
            <a:ext cx="8262350" cy="4525825"/>
          </a:xfrm>
        </p:spPr>
        <p:txBody>
          <a:bodyPr/>
          <a:lstStyle/>
          <a:p>
            <a:pPr>
              <a:spcBef>
                <a:spcPts val="726"/>
              </a:spcBef>
            </a:pPr>
            <a:r>
              <a:rPr lang="en-US" sz="2900" dirty="0"/>
              <a:t>True or false – Is Emotional expressions are universal, and have the same meaning for everyone ?</a:t>
            </a:r>
          </a:p>
          <a:p>
            <a:pPr>
              <a:spcBef>
                <a:spcPts val="726"/>
              </a:spcBef>
            </a:pPr>
            <a:r>
              <a:rPr lang="en-US" sz="2900" dirty="0"/>
              <a:t>Answer: True!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14325"/>
            <a:ext cx="8229600" cy="1063625"/>
          </a:xfrm>
        </p:spPr>
        <p:txBody>
          <a:bodyPr/>
          <a:lstStyle/>
          <a:p>
            <a:pPr lvl="0"/>
            <a:r>
              <a:rPr lang="en-US" dirty="0" smtClean="0"/>
              <a:t>       References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14400" y="1219200"/>
            <a:ext cx="8229600" cy="4443413"/>
          </a:xfrm>
        </p:spPr>
        <p:txBody>
          <a:bodyPr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Clr>
                <a:srgbClr val="000000"/>
              </a:buClr>
              <a:buFont typeface="Arial" pitchFamily="32"/>
              <a:buChar char="•"/>
            </a:pPr>
            <a:r>
              <a:rPr lang="en-US" sz="2500" dirty="0">
                <a:latin typeface="Arial" pitchFamily="34"/>
              </a:rPr>
              <a:t>Slide 1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Clr>
                <a:srgbClr val="000000"/>
              </a:buClr>
              <a:buFont typeface="Arial" pitchFamily="32"/>
              <a:buChar char="•"/>
            </a:pPr>
            <a:r>
              <a:rPr lang="en-US" sz="2500" dirty="0" err="1">
                <a:latin typeface="Arial" pitchFamily="34"/>
              </a:rPr>
              <a:t>Schacter</a:t>
            </a:r>
            <a:r>
              <a:rPr lang="en-US" sz="2500" dirty="0">
                <a:latin typeface="Arial" pitchFamily="34"/>
              </a:rPr>
              <a:t>, Gilbert, Wegner, Daniel L. Daniel T. Daniel M. </a:t>
            </a:r>
            <a:r>
              <a:rPr lang="en-US" sz="2500" i="1" dirty="0">
                <a:latin typeface="Arial" pitchFamily="34"/>
              </a:rPr>
              <a:t>Introducing Psychology</a:t>
            </a:r>
            <a:r>
              <a:rPr lang="en-US" sz="2500" dirty="0">
                <a:latin typeface="Arial" pitchFamily="34"/>
              </a:rPr>
              <a:t>. New York: Worth Publishers, 2011. 276-277. Print.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Clr>
                <a:srgbClr val="000000"/>
              </a:buClr>
              <a:buFont typeface="Arial" pitchFamily="32"/>
              <a:buChar char="•"/>
            </a:pPr>
            <a:r>
              <a:rPr lang="en-US" sz="2500" dirty="0">
                <a:latin typeface="Arial" pitchFamily="34"/>
              </a:rPr>
              <a:t>Slide 4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Clr>
                <a:srgbClr val="000000"/>
              </a:buClr>
              <a:buFont typeface="Arial" pitchFamily="32"/>
              <a:buChar char="•"/>
            </a:pPr>
            <a:r>
              <a:rPr lang="en-US" sz="2500" dirty="0">
                <a:latin typeface="Arial" pitchFamily="34"/>
              </a:rPr>
              <a:t>http://t0.gstatic.com/images?q=tbn:ANd9GcRfcvhLsHWVi0d-o8w_mNZUNvOJekKokZyV4CY16WZWKOpn_PK_18s76d0YKg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endParaRPr lang="en-US" sz="1600" u="sng" dirty="0">
              <a:latin typeface="Arial" pitchFamily="34"/>
            </a:endParaRP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endParaRPr lang="en-US" sz="2900" dirty="0">
              <a:latin typeface="Calibri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82920" tIns="82920" rIns="82920" bIns="41455" anchor="t"/>
          <a:lstStyle/>
          <a:p>
            <a:pPr lvl="0"/>
            <a:r>
              <a:rPr lang="en-US">
                <a:latin typeface="Calibri" pitchFamily="18"/>
              </a:rPr>
              <a:t>Emotional expression</a:t>
            </a:r>
          </a:p>
        </p:txBody>
      </p:sp>
      <p:sp>
        <p:nvSpPr>
          <p:cNvPr id="3" name="Conten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3505200"/>
          </a:xfrm>
        </p:spPr>
        <p:txBody>
          <a:bodyPr lIns="82920" tIns="82920" rIns="82920" bIns="41455">
            <a:spAutoFit/>
          </a:bodyPr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Is an observable sign of an emotional state by observable sign of someone’s posture, gaze, face and how they touch or interact with things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When you can see what people are feeling if they were happy, sad, angry, or tired,  it is a universality hypothesis, saying that emotional expressions have the same meaning for everyone.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461963"/>
            <a:ext cx="8229600" cy="768350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       References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066800" y="1600200"/>
            <a:ext cx="7543800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Slide 10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Unable to locate picture source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Introducing Psychology pg 281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Slide 11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http://blog.newsok.com/gossip/2009/09/25/american-idol-contestant-2/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Introducing Psychology pg 281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Slide 12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http://cdn.screenrant.com/wp-content/uploads/lie-to-me-season-3-finale.jpg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Introducing Psychology pg 282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Slide 13</a:t>
            </a:r>
          </a:p>
          <a:p>
            <a:pPr lvl="0"/>
            <a:r>
              <a:rPr lang="en-US" sz="2900" dirty="0">
                <a:latin typeface="Arial" pitchFamily="34" charset="0"/>
                <a:cs typeface="Arial" pitchFamily="34" charset="0"/>
              </a:rPr>
              <a:t>Introducing Psychology pg 282</a:t>
            </a:r>
          </a:p>
          <a:p>
            <a:pPr lvl="0"/>
            <a:endParaRPr lang="en-US" sz="1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4037013" cy="4525963"/>
          </a:xfrm>
        </p:spPr>
        <p:txBody>
          <a:bodyPr/>
          <a:lstStyle/>
          <a:p>
            <a:pPr marL="0" indent="0">
              <a:spcBef>
                <a:spcPts val="581"/>
              </a:spcBef>
              <a:buFont typeface="Arial" pitchFamily="32"/>
              <a:buChar char="•"/>
            </a:pPr>
            <a:r>
              <a:rPr lang="en-US" dirty="0">
                <a:latin typeface="Calibri" pitchFamily="18"/>
              </a:rPr>
              <a:t>Emotional expressions may be the same for the blind, deaf, and infants.</a:t>
            </a:r>
          </a:p>
          <a:p>
            <a:pPr marL="0" indent="0">
              <a:spcBef>
                <a:spcPts val="581"/>
              </a:spcBef>
              <a:buFont typeface="Arial" pitchFamily="32"/>
              <a:buChar char="•"/>
            </a:pPr>
            <a:r>
              <a:rPr lang="en-US" dirty="0">
                <a:latin typeface="Calibri" pitchFamily="18"/>
              </a:rPr>
              <a:t>People are often good at recognizing the emotional expressions of other people.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647800" y="2348473"/>
            <a:ext cx="4037804" cy="3028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4037013" cy="4525963"/>
          </a:xfrm>
        </p:spPr>
        <p:txBody>
          <a:bodyPr/>
          <a:lstStyle/>
          <a:p>
            <a:pPr marL="0" indent="0">
              <a:spcBef>
                <a:spcPts val="581"/>
              </a:spcBef>
              <a:buFont typeface="Arial" pitchFamily="32"/>
              <a:buChar char="•"/>
            </a:pPr>
            <a:r>
              <a:rPr lang="en-US" dirty="0">
                <a:latin typeface="Calibri" pitchFamily="18"/>
              </a:rPr>
              <a:t>When comparing humans to animals, we make similar face expressions.</a:t>
            </a:r>
          </a:p>
          <a:p>
            <a:pPr marL="0" indent="0">
              <a:spcBef>
                <a:spcPts val="581"/>
              </a:spcBef>
              <a:buFont typeface="Arial" pitchFamily="32"/>
              <a:buChar char="•"/>
            </a:pPr>
            <a:r>
              <a:rPr lang="en-US" dirty="0">
                <a:latin typeface="Calibri" pitchFamily="18"/>
              </a:rPr>
              <a:t>Such as we are sad, happy, and angry.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019321" y="3581334"/>
            <a:ext cx="2571264" cy="23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676217" y="1761924"/>
            <a:ext cx="2276057" cy="2381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628660" y="1752459"/>
            <a:ext cx="2209121" cy="182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4114221" y="4114653"/>
            <a:ext cx="2228382" cy="171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82920" tIns="82920" rIns="82920" bIns="41455"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The most common expressions that people show are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Being happy, angry, sad, tired, and sleepy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It takes more muscles to frown then to smile.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There 43 muscles  that can create over 1,000 of different face configurations establishing your facial emotion.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82920" tIns="82920" rIns="82920" bIns="41455" anchor="t">
            <a:normAutofit/>
          </a:bodyPr>
          <a:lstStyle/>
          <a:p>
            <a:pPr lvl="0"/>
            <a:r>
              <a:rPr lang="en-US" sz="4800" b="1" dirty="0">
                <a:latin typeface="Calibri" pitchFamily="18"/>
              </a:rPr>
              <a:t>Emotion Regulation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82920" tIns="82920" rIns="82920" bIns="41455"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“The cognitive and behavioral strategies people use to influence their own emotional experience.” (</a:t>
            </a:r>
            <a:r>
              <a:rPr lang="en-US" sz="2900" dirty="0" err="1">
                <a:latin typeface="Calibri"/>
              </a:rPr>
              <a:t>Schacter</a:t>
            </a:r>
            <a:r>
              <a:rPr lang="en-US" sz="2900" dirty="0">
                <a:latin typeface="Calibri"/>
              </a:rPr>
              <a:t>, Gilbert, Wegner 276)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endParaRPr lang="en-US" sz="2900" dirty="0">
              <a:latin typeface="Calibri"/>
            </a:endParaRP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endParaRPr lang="en-US" sz="2900" dirty="0">
              <a:latin typeface="Calibri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82920" tIns="82920" rIns="82920" bIns="41455"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“In 1991, the mayor of </a:t>
            </a:r>
            <a:r>
              <a:rPr lang="en-US" sz="2900" dirty="0" err="1">
                <a:latin typeface="Calibri"/>
              </a:rPr>
              <a:t>Sund</a:t>
            </a:r>
            <a:r>
              <a:rPr lang="en-US" sz="2900" dirty="0">
                <a:latin typeface="Calibri"/>
              </a:rPr>
              <a:t>, Norway, proposed a resolution to the town council that banned crankiness and required people to be happy and think positively. The resolution contained an exemption for those who had a reason to be unhappy.” (</a:t>
            </a:r>
            <a:r>
              <a:rPr lang="en-US" sz="2900" dirty="0" err="1">
                <a:latin typeface="Calibri"/>
              </a:rPr>
              <a:t>Schacter</a:t>
            </a:r>
            <a:r>
              <a:rPr lang="en-US" sz="2900" dirty="0">
                <a:latin typeface="Calibri"/>
              </a:rPr>
              <a:t>, Gilbert, Wegner 277)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endParaRPr lang="en-US" sz="2900" dirty="0">
              <a:latin typeface="Calibri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82920" tIns="82920" rIns="82920" bIns="41455" anchor="t">
            <a:normAutofit/>
          </a:bodyPr>
          <a:lstStyle/>
          <a:p>
            <a:pPr lvl="0"/>
            <a:r>
              <a:rPr lang="en-US" sz="4800" dirty="0">
                <a:latin typeface="Calibri" pitchFamily="18"/>
              </a:rPr>
              <a:t>Reappraisal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82920" tIns="82920" rIns="82920" bIns="41455"/>
          <a:lstStyle/>
          <a:p>
            <a:pPr marL="0" indent="0">
              <a:spcBef>
                <a:spcPts val="581"/>
              </a:spcBef>
              <a:spcAft>
                <a:spcPts val="1284"/>
              </a:spcAft>
              <a:buFont typeface="Arial" pitchFamily="32"/>
              <a:buChar char="•"/>
            </a:pPr>
            <a:r>
              <a:rPr lang="en-US" sz="2900" dirty="0">
                <a:latin typeface="Calibri"/>
              </a:rPr>
              <a:t>“Changing one’s emotional experience by changing the meaning of the emotion- eliciting stimulus.” (</a:t>
            </a:r>
            <a:r>
              <a:rPr lang="en-US" sz="2900" dirty="0" err="1">
                <a:latin typeface="Calibri"/>
              </a:rPr>
              <a:t>Schacter</a:t>
            </a:r>
            <a:r>
              <a:rPr lang="en-US" sz="2900" dirty="0">
                <a:latin typeface="Calibri"/>
              </a:rPr>
              <a:t>, Gilbert, Wegner 277)</a:t>
            </a:r>
          </a:p>
          <a:p>
            <a:pPr marL="0" indent="0">
              <a:spcBef>
                <a:spcPts val="581"/>
              </a:spcBef>
              <a:spcAft>
                <a:spcPts val="1284"/>
              </a:spcAft>
              <a:buNone/>
            </a:pPr>
            <a:endParaRPr lang="en-US" sz="2900" dirty="0">
              <a:latin typeface="Calibri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5988" y="4572000"/>
            <a:ext cx="8228012" cy="1143000"/>
          </a:xfrm>
        </p:spPr>
        <p:txBody>
          <a:bodyPr lIns="82920" tIns="82920" rIns="82920" bIns="41455" anchor="t"/>
          <a:lstStyle/>
          <a:p>
            <a:pPr lvl="0"/>
            <a:r>
              <a:rPr lang="en-US">
                <a:latin typeface="Calibri" pitchFamily="18"/>
              </a:rPr>
              <a:t>Emotional Reappraisal</a:t>
            </a: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456896"/>
            <a:ext cx="5474627" cy="3832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711</Words>
  <Application>Microsoft Office PowerPoint</Application>
  <PresentationFormat>On-screen Show (4:3)</PresentationFormat>
  <Paragraphs>76</Paragraphs>
  <Slides>20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Concourse</vt:lpstr>
      <vt:lpstr>Oriel</vt:lpstr>
      <vt:lpstr>Opulent</vt:lpstr>
      <vt:lpstr>Flow</vt:lpstr>
      <vt:lpstr>Civic</vt:lpstr>
      <vt:lpstr>Solstice</vt:lpstr>
      <vt:lpstr>Emotion</vt:lpstr>
      <vt:lpstr>Emotional expression</vt:lpstr>
      <vt:lpstr>Slide 3</vt:lpstr>
      <vt:lpstr>Slide 4</vt:lpstr>
      <vt:lpstr>Slide 5</vt:lpstr>
      <vt:lpstr>Emotion Regulation</vt:lpstr>
      <vt:lpstr>Slide 7</vt:lpstr>
      <vt:lpstr>Reappraisal</vt:lpstr>
      <vt:lpstr>Emotional Reappraisal</vt:lpstr>
      <vt:lpstr>The Emotional Brain</vt:lpstr>
      <vt:lpstr>Slide 11</vt:lpstr>
      <vt:lpstr>Slide 12</vt:lpstr>
      <vt:lpstr>Slide 13</vt:lpstr>
      <vt:lpstr>Deceptive Expression</vt:lpstr>
      <vt:lpstr>Deceptive Expression</vt:lpstr>
      <vt:lpstr>Determining Sincere Expression</vt:lpstr>
      <vt:lpstr>Determining Sincere Expression</vt:lpstr>
      <vt:lpstr>Test Question</vt:lpstr>
      <vt:lpstr>       References</vt:lpstr>
      <vt:lpstr>      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</dc:title>
  <dc:creator>Peter Ly</dc:creator>
  <cp:lastModifiedBy>Ashley Tuckett</cp:lastModifiedBy>
  <cp:revision>4</cp:revision>
  <dcterms:created xsi:type="dcterms:W3CDTF">2011-11-04T18:07:48Z</dcterms:created>
  <dcterms:modified xsi:type="dcterms:W3CDTF">2011-11-23T01:01:10Z</dcterms:modified>
</cp:coreProperties>
</file>