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notesSlides/notesSlide17.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19927D-0AC7-497A-8F95-8BB842ADAB96}" type="datetimeFigureOut">
              <a:rPr lang="en-US" smtClean="0"/>
              <a:pPr/>
              <a:t>4/1/2012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12B906-12CF-4B1E-98D3-B48C4F0C04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12B906-12CF-4B1E-98D3-B48C4F0C042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3F0529B-EEB6-4AF1-B82B-8661FF5A72BD}" type="datetimeFigureOut">
              <a:rPr lang="en-US" smtClean="0"/>
              <a:pPr/>
              <a:t>4/1/2012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5ADFA60-76C6-483F-8772-5AEBF6F8CE54}"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F0529B-EEB6-4AF1-B82B-8661FF5A72BD}"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DFA60-76C6-483F-8772-5AEBF6F8C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F0529B-EEB6-4AF1-B82B-8661FF5A72BD}"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DFA60-76C6-483F-8772-5AEBF6F8C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F0529B-EEB6-4AF1-B82B-8661FF5A72BD}"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ADFA60-76C6-483F-8772-5AEBF6F8C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F0529B-EEB6-4AF1-B82B-8661FF5A72BD}" type="datetimeFigureOut">
              <a:rPr lang="en-US" smtClean="0"/>
              <a:pPr/>
              <a:t>4/1/2012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5ADFA60-76C6-483F-8772-5AEBF6F8CE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F0529B-EEB6-4AF1-B82B-8661FF5A72BD}" type="datetimeFigureOut">
              <a:rPr lang="en-US" smtClean="0"/>
              <a:pPr/>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DFA60-76C6-483F-8772-5AEBF6F8C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F0529B-EEB6-4AF1-B82B-8661FF5A72BD}" type="datetimeFigureOut">
              <a:rPr lang="en-US" smtClean="0"/>
              <a:pPr/>
              <a:t>4/1/2012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ADFA60-76C6-483F-8772-5AEBF6F8C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F0529B-EEB6-4AF1-B82B-8661FF5A72BD}" type="datetimeFigureOut">
              <a:rPr lang="en-US" smtClean="0"/>
              <a:pPr/>
              <a:t>4/1/2012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ADFA60-76C6-483F-8772-5AEBF6F8C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0529B-EEB6-4AF1-B82B-8661FF5A72BD}" type="datetimeFigureOut">
              <a:rPr lang="en-US" smtClean="0"/>
              <a:pPr/>
              <a:t>4/1/2012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ADFA60-76C6-483F-8772-5AEBF6F8C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F0529B-EEB6-4AF1-B82B-8661FF5A72BD}" type="datetimeFigureOut">
              <a:rPr lang="en-US" smtClean="0"/>
              <a:pPr/>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DFA60-76C6-483F-8772-5AEBF6F8C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F0529B-EEB6-4AF1-B82B-8661FF5A72BD}" type="datetimeFigureOut">
              <a:rPr lang="en-US" smtClean="0"/>
              <a:pPr/>
              <a:t>4/1/2012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ADFA60-76C6-483F-8772-5AEBF6F8C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F0529B-EEB6-4AF1-B82B-8661FF5A72BD}" type="datetimeFigureOut">
              <a:rPr lang="en-US" smtClean="0"/>
              <a:pPr/>
              <a:t>4/1/2012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5ADFA60-76C6-483F-8772-5AEBF6F8CE5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Stress and Coping</a:t>
            </a:r>
            <a:endParaRPr lang="en-US" dirty="0"/>
          </a:p>
        </p:txBody>
      </p:sp>
      <p:sp>
        <p:nvSpPr>
          <p:cNvPr id="3" name="Subtitle 2"/>
          <p:cNvSpPr>
            <a:spLocks noGrp="1"/>
          </p:cNvSpPr>
          <p:nvPr>
            <p:ph type="subTitle" idx="1"/>
          </p:nvPr>
        </p:nvSpPr>
        <p:spPr/>
        <p:txBody>
          <a:bodyPr/>
          <a:lstStyle/>
          <a:p>
            <a:r>
              <a:rPr lang="en-US" dirty="0" smtClean="0"/>
              <a:t>You are not alone</a:t>
            </a:r>
            <a:endParaRPr lang="en-US" dirty="0"/>
          </a:p>
        </p:txBody>
      </p:sp>
      <p:pic>
        <p:nvPicPr>
          <p:cNvPr id="1026" name="Picture 2" descr="C:\Documents and Settings\Administrator\Local Settings\Temporary Internet Files\Content.IE5\45EZ49EV\MP900423044[1].jpg"/>
          <p:cNvPicPr>
            <a:picLocks noChangeAspect="1" noChangeArrowheads="1"/>
          </p:cNvPicPr>
          <p:nvPr/>
        </p:nvPicPr>
        <p:blipFill>
          <a:blip r:embed="rId3" cstate="print"/>
          <a:srcRect/>
          <a:stretch>
            <a:fillRect/>
          </a:stretch>
        </p:blipFill>
        <p:spPr bwMode="auto">
          <a:xfrm>
            <a:off x="3733800" y="4038600"/>
            <a:ext cx="1676400" cy="1676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Brains Response To Stress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Any threat or challenge that an individual perceives in the environment triggers a chain of </a:t>
            </a:r>
            <a:r>
              <a:rPr lang="en-US" dirty="0" err="1" smtClean="0"/>
              <a:t>neuroendocrine</a:t>
            </a:r>
            <a:r>
              <a:rPr lang="en-US" dirty="0" smtClean="0"/>
              <a:t> events. The events can be conceptualized as two responses:</a:t>
            </a:r>
          </a:p>
          <a:p>
            <a:r>
              <a:rPr lang="en-US" dirty="0" smtClean="0"/>
              <a:t>Sympathetic/ Adrenal: Message from the brain to the adrenal medulla via the sympathetic nervous system which secretes epinephrine and </a:t>
            </a:r>
            <a:r>
              <a:rPr lang="en-US" dirty="0" err="1" smtClean="0"/>
              <a:t>norepinephrine</a:t>
            </a:r>
            <a:r>
              <a:rPr lang="en-US" dirty="0" smtClean="0"/>
              <a:t> . This causes the fight or flight response where the heart rate quickens and blood pressure rises.</a:t>
            </a:r>
          </a:p>
          <a:p>
            <a:r>
              <a:rPr lang="en-US" dirty="0" smtClean="0"/>
              <a:t>Pituitary/ Adrenal: When the hypothalamus is stimulated and produces corticotrophin and releases it to the pituitary gland. The adrenal cortex secretes </a:t>
            </a:r>
            <a:r>
              <a:rPr lang="en-US" dirty="0" err="1" smtClean="0"/>
              <a:t>cortisol</a:t>
            </a:r>
            <a:r>
              <a:rPr lang="en-US" dirty="0" smtClean="0"/>
              <a:t> that will report back to the original brain centers and the body organs will stop the whole cycle</a:t>
            </a:r>
            <a:endParaRPr lang="en-US" dirty="0"/>
          </a:p>
        </p:txBody>
      </p:sp>
    </p:spTree>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Cortisol</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The Prolonged Secretion of </a:t>
            </a:r>
            <a:r>
              <a:rPr lang="en-US" dirty="0" err="1" smtClean="0"/>
              <a:t>Cortisol</a:t>
            </a:r>
            <a:r>
              <a:rPr lang="en-US" dirty="0" smtClean="0"/>
              <a:t> leads to many health problems such as:</a:t>
            </a:r>
          </a:p>
          <a:p>
            <a:r>
              <a:rPr lang="en-US" dirty="0" smtClean="0"/>
              <a:t>Break down of the cardiovascular digestive, and musculoskeletal systems: such as you get ulcers, asthma, eczema or skin rashes, migraines, hypertension, indigestion, constipation, back aches, headaches, even heart disease, etc.</a:t>
            </a:r>
          </a:p>
          <a:p>
            <a:pPr>
              <a:buNone/>
            </a:pPr>
            <a:endParaRPr lang="en-US" dirty="0" smtClean="0"/>
          </a:p>
          <a:p>
            <a:pPr>
              <a:buNone/>
            </a:pPr>
            <a:r>
              <a:rPr lang="en-US" dirty="0" smtClean="0"/>
              <a:t>Stress is not the sole cause for these. Heredity, specific organ weakness, learned reactions to stress, and personality all play their part.</a:t>
            </a:r>
            <a:endParaRPr lang="en-US"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Type A Personalities – run high risk of heart attack because they are individuals who are ambitious, aggressive, business-like, controlling, and highly competitive.</a:t>
            </a:r>
          </a:p>
          <a:p>
            <a:r>
              <a:rPr lang="en-US" dirty="0" smtClean="0"/>
              <a:t>Type B Personalities – Unlikely to have a heart attack because they are generally apathetic, patient, relaxed, easy- going, no sense of time schedule, and at times lacking an overriding sense of urgency.</a:t>
            </a:r>
          </a:p>
          <a:p>
            <a:r>
              <a:rPr lang="en-US" dirty="0" smtClean="0"/>
              <a:t>Hardy Personalities – Usually resistant to heart attack. They hold a sense of personal commitment to self, work, family, and others stabilizing their values. They feel they have control over their lives.</a:t>
            </a:r>
            <a:endParaRPr lang="en-US" dirty="0"/>
          </a:p>
        </p:txBody>
      </p:sp>
    </p:spTree>
  </p:cSld>
  <p:clrMapOvr>
    <a:masterClrMapping/>
  </p:clrMapOvr>
  <p:transition>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with Stress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The cognitive approach to coping is based on a mental process of how the individual appraises the situation at hand. Where the level of stress and the unique coping strategies that the individual partakes. There are two types of appraisals : the primary and the secondary</a:t>
            </a:r>
          </a:p>
          <a:p>
            <a:pPr>
              <a:buNone/>
            </a:pPr>
            <a:endParaRPr lang="en-US" dirty="0" smtClean="0"/>
          </a:p>
          <a:p>
            <a:r>
              <a:rPr lang="en-US" dirty="0" smtClean="0"/>
              <a:t>Primary Appraisals: When the individual makes a conscious evaluation of the matter at hand of </a:t>
            </a:r>
            <a:r>
              <a:rPr lang="en-US" dirty="0" err="1" smtClean="0"/>
              <a:t>wether</a:t>
            </a:r>
            <a:r>
              <a:rPr lang="en-US" dirty="0" smtClean="0"/>
              <a:t> it is either a harm or a loss, a threat or a challenge.</a:t>
            </a:r>
          </a:p>
          <a:p>
            <a:r>
              <a:rPr lang="en-US" dirty="0" smtClean="0"/>
              <a:t>Secondary Appraisals: When the individual asks himself/herself “What can I do?” by evaluating the coping resources around him/her.</a:t>
            </a:r>
            <a:endParaRPr lang="en-US" dirty="0"/>
          </a:p>
        </p:txBody>
      </p:sp>
    </p:spTree>
  </p:cSld>
  <p:clrMapOvr>
    <a:masterClrMapping/>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Coping Resources</a:t>
            </a:r>
            <a:endParaRPr lang="en-US" dirty="0"/>
          </a:p>
        </p:txBody>
      </p:sp>
      <p:sp>
        <p:nvSpPr>
          <p:cNvPr id="3" name="Content Placeholder 2"/>
          <p:cNvSpPr>
            <a:spLocks noGrp="1"/>
          </p:cNvSpPr>
          <p:nvPr>
            <p:ph idx="1"/>
          </p:nvPr>
        </p:nvSpPr>
        <p:spPr/>
        <p:txBody>
          <a:bodyPr/>
          <a:lstStyle/>
          <a:p>
            <a:r>
              <a:rPr lang="en-US" dirty="0" smtClean="0"/>
              <a:t>Physical Resources: Such as how healthy one is, how much energy they have, etc.</a:t>
            </a:r>
          </a:p>
          <a:p>
            <a:r>
              <a:rPr lang="en-US" dirty="0" smtClean="0"/>
              <a:t>Social Resources: Family or friends one has to depend on for support in their immediate surroundings</a:t>
            </a:r>
          </a:p>
          <a:p>
            <a:r>
              <a:rPr lang="en-US" dirty="0" smtClean="0"/>
              <a:t>Psychological Resources:  Self-esteem, self efficacy, etc.</a:t>
            </a:r>
          </a:p>
          <a:p>
            <a:r>
              <a:rPr lang="en-US" dirty="0" smtClean="0"/>
              <a:t>Material Resources: How much money you have, what kind of equipment you may be able to use, etc.</a:t>
            </a:r>
            <a:endParaRPr lang="en-US" dirty="0"/>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Nurturing Yourself is Necessary to fight stress</a:t>
            </a:r>
            <a:endParaRPr lang="en-US" dirty="0"/>
          </a:p>
        </p:txBody>
      </p:sp>
      <p:sp>
        <p:nvSpPr>
          <p:cNvPr id="3" name="Content Placeholder 2"/>
          <p:cNvSpPr>
            <a:spLocks noGrp="1"/>
          </p:cNvSpPr>
          <p:nvPr>
            <p:ph idx="1"/>
          </p:nvPr>
        </p:nvSpPr>
        <p:spPr/>
        <p:txBody>
          <a:bodyPr/>
          <a:lstStyle/>
          <a:p>
            <a:pPr>
              <a:buNone/>
            </a:pPr>
            <a:r>
              <a:rPr lang="en-US" dirty="0" smtClean="0"/>
              <a:t>Never Forget to:</a:t>
            </a:r>
          </a:p>
          <a:p>
            <a:r>
              <a:rPr lang="en-US" dirty="0" smtClean="0"/>
              <a:t>Set aside time to relax</a:t>
            </a:r>
          </a:p>
          <a:p>
            <a:r>
              <a:rPr lang="en-US" dirty="0" smtClean="0"/>
              <a:t>Connect with others</a:t>
            </a:r>
          </a:p>
          <a:p>
            <a:r>
              <a:rPr lang="en-US" dirty="0" smtClean="0"/>
              <a:t>Do something you enjoy everyday</a:t>
            </a:r>
          </a:p>
          <a:p>
            <a:r>
              <a:rPr lang="en-US" dirty="0" smtClean="0"/>
              <a:t>Keep your sense of humor</a:t>
            </a:r>
          </a:p>
          <a:p>
            <a:r>
              <a:rPr lang="en-US" dirty="0" smtClean="0"/>
              <a:t>Exercise regularly</a:t>
            </a:r>
          </a:p>
          <a:p>
            <a:r>
              <a:rPr lang="en-US" dirty="0" smtClean="0"/>
              <a:t>Eat a healthy diet</a:t>
            </a:r>
          </a:p>
          <a:p>
            <a:r>
              <a:rPr lang="en-US" dirty="0" smtClean="0"/>
              <a:t>Get enough sleep</a:t>
            </a:r>
          </a:p>
          <a:p>
            <a:r>
              <a:rPr lang="en-US" dirty="0" smtClean="0"/>
              <a:t>Reduce caffeine and cigarettes</a:t>
            </a:r>
            <a:endParaRPr lang="en-US" dirty="0"/>
          </a:p>
        </p:txBody>
      </p:sp>
      <p:pic>
        <p:nvPicPr>
          <p:cNvPr id="2050" name="Picture 2" descr="C:\Documents and Settings\Administrator\Local Settings\Temporary Internet Files\Content.IE5\CXENOXU7\MC900383592[1].wmf"/>
          <p:cNvPicPr>
            <a:picLocks noChangeAspect="1" noChangeArrowheads="1"/>
          </p:cNvPicPr>
          <p:nvPr/>
        </p:nvPicPr>
        <p:blipFill>
          <a:blip r:embed="rId3" cstate="print"/>
          <a:srcRect/>
          <a:stretch>
            <a:fillRect/>
          </a:stretch>
        </p:blipFill>
        <p:spPr bwMode="auto">
          <a:xfrm>
            <a:off x="6629400" y="4044950"/>
            <a:ext cx="1870075" cy="2432050"/>
          </a:xfrm>
          <a:prstGeom prst="rect">
            <a:avLst/>
          </a:prstGeom>
          <a:noFill/>
        </p:spPr>
      </p:pic>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Stress Management Strategy’s</a:t>
            </a:r>
            <a:endParaRPr lang="en-US" dirty="0"/>
          </a:p>
        </p:txBody>
      </p:sp>
      <p:sp>
        <p:nvSpPr>
          <p:cNvPr id="3" name="Content Placeholder 2"/>
          <p:cNvSpPr>
            <a:spLocks noGrp="1"/>
          </p:cNvSpPr>
          <p:nvPr>
            <p:ph idx="1"/>
          </p:nvPr>
        </p:nvSpPr>
        <p:spPr/>
        <p:txBody>
          <a:bodyPr>
            <a:normAutofit fontScale="47500" lnSpcReduction="20000"/>
          </a:bodyPr>
          <a:lstStyle/>
          <a:p>
            <a:pPr>
              <a:buNone/>
            </a:pPr>
            <a:r>
              <a:rPr lang="en-US" u="sng" dirty="0" smtClean="0"/>
              <a:t>Adapt to the stressor</a:t>
            </a:r>
          </a:p>
          <a:p>
            <a:r>
              <a:rPr lang="en-US" dirty="0" smtClean="0"/>
              <a:t>Reframe the problem</a:t>
            </a:r>
          </a:p>
          <a:p>
            <a:r>
              <a:rPr lang="en-US" dirty="0" smtClean="0"/>
              <a:t>Look at the big picture</a:t>
            </a:r>
          </a:p>
          <a:p>
            <a:r>
              <a:rPr lang="en-US" dirty="0" smtClean="0"/>
              <a:t>Adjust your standards</a:t>
            </a:r>
          </a:p>
          <a:p>
            <a:r>
              <a:rPr lang="en-US" dirty="0" smtClean="0"/>
              <a:t>Focus on the positive</a:t>
            </a:r>
          </a:p>
          <a:p>
            <a:endParaRPr lang="en-US" dirty="0" smtClean="0"/>
          </a:p>
          <a:p>
            <a:pPr>
              <a:buNone/>
            </a:pPr>
            <a:r>
              <a:rPr lang="en-US" u="sng" dirty="0" smtClean="0"/>
              <a:t>Avoid Unnecessary Stress</a:t>
            </a:r>
          </a:p>
          <a:p>
            <a:r>
              <a:rPr lang="en-US" dirty="0" smtClean="0"/>
              <a:t>Learn to say No</a:t>
            </a:r>
          </a:p>
          <a:p>
            <a:r>
              <a:rPr lang="en-US" dirty="0" smtClean="0"/>
              <a:t>Avoid people who stress you out</a:t>
            </a:r>
          </a:p>
          <a:p>
            <a:r>
              <a:rPr lang="en-US" dirty="0" smtClean="0"/>
              <a:t>Take control of your environment</a:t>
            </a:r>
          </a:p>
          <a:p>
            <a:r>
              <a:rPr lang="en-US" dirty="0" smtClean="0"/>
              <a:t>Avoid hot-button topics</a:t>
            </a:r>
          </a:p>
          <a:p>
            <a:endParaRPr lang="en-US" dirty="0" smtClean="0"/>
          </a:p>
          <a:p>
            <a:pPr>
              <a:buNone/>
            </a:pPr>
            <a:r>
              <a:rPr lang="en-US" u="sng" dirty="0" smtClean="0"/>
              <a:t>Alter the situation</a:t>
            </a:r>
          </a:p>
          <a:p>
            <a:r>
              <a:rPr lang="en-US" dirty="0" smtClean="0"/>
              <a:t>Express your feelings instead of bottling them up</a:t>
            </a:r>
          </a:p>
          <a:p>
            <a:r>
              <a:rPr lang="en-US" dirty="0" smtClean="0"/>
              <a:t>Be willing to compromise</a:t>
            </a:r>
          </a:p>
          <a:p>
            <a:r>
              <a:rPr lang="en-US" dirty="0" smtClean="0"/>
              <a:t>Be more assertive</a:t>
            </a:r>
          </a:p>
          <a:p>
            <a:r>
              <a:rPr lang="en-US" dirty="0" smtClean="0"/>
              <a:t>Manage your time better</a:t>
            </a:r>
          </a:p>
          <a:p>
            <a:endParaRPr lang="en-US" dirty="0" smtClean="0"/>
          </a:p>
          <a:p>
            <a:pPr>
              <a:buNone/>
            </a:pPr>
            <a:r>
              <a:rPr lang="en-US" u="sng" dirty="0" smtClean="0"/>
              <a:t>Accept the things you cant change</a:t>
            </a:r>
          </a:p>
          <a:p>
            <a:r>
              <a:rPr lang="en-US" dirty="0" smtClean="0"/>
              <a:t>Don’t try to control the uncontrollable</a:t>
            </a:r>
          </a:p>
          <a:p>
            <a:r>
              <a:rPr lang="en-US" dirty="0" smtClean="0"/>
              <a:t>Look for the upside</a:t>
            </a:r>
          </a:p>
          <a:p>
            <a:r>
              <a:rPr lang="en-US" dirty="0" smtClean="0"/>
              <a:t>Learn to forgive</a:t>
            </a:r>
          </a:p>
          <a:p>
            <a:r>
              <a:rPr lang="en-US" dirty="0" smtClean="0"/>
              <a:t>Share your feelings</a:t>
            </a:r>
            <a:endParaRPr lang="en-US" dirty="0"/>
          </a:p>
        </p:txBody>
      </p:sp>
      <p:pic>
        <p:nvPicPr>
          <p:cNvPr id="1026" name="Picture 2" descr="C:\Documents and Settings\Administrator\Local Settings\Temporary Internet Files\Content.IE5\GLAZ45QF\MC900308762[1].wmf"/>
          <p:cNvPicPr>
            <a:picLocks noChangeAspect="1" noChangeArrowheads="1"/>
          </p:cNvPicPr>
          <p:nvPr/>
        </p:nvPicPr>
        <p:blipFill>
          <a:blip r:embed="rId3" cstate="print"/>
          <a:srcRect/>
          <a:stretch>
            <a:fillRect/>
          </a:stretch>
        </p:blipFill>
        <p:spPr bwMode="auto">
          <a:xfrm>
            <a:off x="5334000" y="3886200"/>
            <a:ext cx="3048000" cy="2442424"/>
          </a:xfrm>
          <a:prstGeom prst="rect">
            <a:avLst/>
          </a:prstGeom>
          <a:noFill/>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Question </a:t>
            </a:r>
            <a:endParaRPr lang="en-US" dirty="0"/>
          </a:p>
        </p:txBody>
      </p:sp>
      <p:sp>
        <p:nvSpPr>
          <p:cNvPr id="3" name="Content Placeholder 2"/>
          <p:cNvSpPr>
            <a:spLocks noGrp="1"/>
          </p:cNvSpPr>
          <p:nvPr>
            <p:ph idx="1"/>
          </p:nvPr>
        </p:nvSpPr>
        <p:spPr/>
        <p:txBody>
          <a:bodyPr/>
          <a:lstStyle/>
          <a:p>
            <a:r>
              <a:rPr lang="en-US" dirty="0" smtClean="0"/>
              <a:t>What are the 3 types of stressors?</a:t>
            </a:r>
          </a:p>
          <a:p>
            <a:r>
              <a:rPr lang="en-US" dirty="0" smtClean="0"/>
              <a:t>Catastrophic</a:t>
            </a:r>
          </a:p>
          <a:p>
            <a:r>
              <a:rPr lang="en-US" dirty="0" smtClean="0"/>
              <a:t>Major life changes</a:t>
            </a:r>
          </a:p>
          <a:p>
            <a:r>
              <a:rPr lang="en-US" dirty="0" smtClean="0"/>
              <a:t>Minor Hassles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	</a:t>
            </a:r>
            <a:endParaRPr lang="en-US" dirty="0"/>
          </a:p>
        </p:txBody>
      </p:sp>
      <p:sp>
        <p:nvSpPr>
          <p:cNvPr id="3" name="Content Placeholder 2"/>
          <p:cNvSpPr>
            <a:spLocks noGrp="1"/>
          </p:cNvSpPr>
          <p:nvPr>
            <p:ph idx="1"/>
          </p:nvPr>
        </p:nvSpPr>
        <p:spPr/>
        <p:txBody>
          <a:bodyPr/>
          <a:lstStyle/>
          <a:p>
            <a:pPr>
              <a:buNone/>
            </a:pPr>
            <a:r>
              <a:rPr lang="en-US" dirty="0" smtClean="0"/>
              <a:t>What is stress?</a:t>
            </a:r>
          </a:p>
          <a:p>
            <a:pPr>
              <a:buNone/>
            </a:pPr>
            <a:r>
              <a:rPr lang="en-US" dirty="0" smtClean="0"/>
              <a:t>Well, Some use the term stress to refer to circumstances that threaten the well-being of a person or to refer to the response people have to threatening circumstances. Yet, Others use the term to refer to the experience of a threatening circumstance. All of these are true depending on the way you approach the subject.</a:t>
            </a:r>
            <a:endParaRPr lang="en-US" dirty="0"/>
          </a:p>
        </p:txBody>
      </p:sp>
      <p:pic>
        <p:nvPicPr>
          <p:cNvPr id="3074" name="Picture 2" descr="C:\Documents and Settings\Administrator\Local Settings\Temporary Internet Files\Content.IE5\CXENOXU7\MC910217348[1].wmf"/>
          <p:cNvPicPr>
            <a:picLocks noChangeAspect="1" noChangeArrowheads="1"/>
          </p:cNvPicPr>
          <p:nvPr/>
        </p:nvPicPr>
        <p:blipFill>
          <a:blip r:embed="rId3" cstate="print"/>
          <a:srcRect/>
          <a:stretch>
            <a:fillRect/>
          </a:stretch>
        </p:blipFill>
        <p:spPr bwMode="auto">
          <a:xfrm>
            <a:off x="7391400" y="838200"/>
            <a:ext cx="1548429" cy="1600200"/>
          </a:xfrm>
          <a:prstGeom prst="rect">
            <a:avLst/>
          </a:prstGeom>
          <a:noFill/>
        </p:spPr>
      </p:pic>
      <p:pic>
        <p:nvPicPr>
          <p:cNvPr id="3075" name="Picture 3" descr="C:\Documents and Settings\Administrator\Local Settings\Temporary Internet Files\Content.IE5\CXENOXU7\MC910217348[1].wmf"/>
          <p:cNvPicPr>
            <a:picLocks noChangeAspect="1" noChangeArrowheads="1"/>
          </p:cNvPicPr>
          <p:nvPr/>
        </p:nvPicPr>
        <p:blipFill>
          <a:blip r:embed="rId3" cstate="print"/>
          <a:srcRect/>
          <a:stretch>
            <a:fillRect/>
          </a:stretch>
        </p:blipFill>
        <p:spPr bwMode="auto">
          <a:xfrm>
            <a:off x="263525" y="5662613"/>
            <a:ext cx="903288" cy="933450"/>
          </a:xfrm>
          <a:prstGeom prst="rect">
            <a:avLst/>
          </a:prstGeom>
          <a:noFill/>
        </p:spPr>
      </p:pic>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Stressors</a:t>
            </a:r>
            <a:endParaRPr lang="en-US" dirty="0"/>
          </a:p>
        </p:txBody>
      </p:sp>
      <p:sp>
        <p:nvSpPr>
          <p:cNvPr id="3" name="Content Placeholder 2"/>
          <p:cNvSpPr>
            <a:spLocks noGrp="1"/>
          </p:cNvSpPr>
          <p:nvPr>
            <p:ph idx="1"/>
          </p:nvPr>
        </p:nvSpPr>
        <p:spPr/>
        <p:txBody>
          <a:bodyPr/>
          <a:lstStyle/>
          <a:p>
            <a:pPr>
              <a:buNone/>
            </a:pPr>
            <a:r>
              <a:rPr lang="en-US" dirty="0" smtClean="0"/>
              <a:t>Stressors are psychologically or physically demanding events or circumstances. There are 3 main types of stressors</a:t>
            </a:r>
          </a:p>
          <a:p>
            <a:r>
              <a:rPr lang="en-US" dirty="0" smtClean="0"/>
              <a:t>Catastrophic events: Large earthquakes, wars, etc.</a:t>
            </a:r>
          </a:p>
          <a:p>
            <a:r>
              <a:rPr lang="en-US" dirty="0" smtClean="0"/>
              <a:t>Major life changes (Positive or Negative): Marriage, starting college, divorce, starting a new job</a:t>
            </a:r>
          </a:p>
          <a:p>
            <a:r>
              <a:rPr lang="en-US" dirty="0" smtClean="0"/>
              <a:t>Minor Hassles: Traffic jams, standing in line, etc.</a:t>
            </a:r>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Stressors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Exposure to difficult circumstances does not produce stress itself. Rather, stress occurs when people experience frustration, conflict, or pressure.</a:t>
            </a:r>
          </a:p>
          <a:p>
            <a:pPr>
              <a:buNone/>
            </a:pPr>
            <a:endParaRPr lang="en-US" dirty="0" smtClean="0"/>
          </a:p>
          <a:p>
            <a:pPr>
              <a:buNone/>
            </a:pPr>
            <a:endParaRPr lang="en-US" dirty="0" smtClean="0"/>
          </a:p>
          <a:p>
            <a:pPr>
              <a:buNone/>
            </a:pPr>
            <a:endParaRPr lang="en-US" dirty="0" smtClean="0"/>
          </a:p>
          <a:p>
            <a:pPr>
              <a:buNone/>
            </a:pPr>
            <a:endParaRPr lang="en-US" dirty="0" smtClean="0"/>
          </a:p>
          <a:p>
            <a:r>
              <a:rPr lang="en-US" dirty="0" smtClean="0"/>
              <a:t>Frustration – The experience of being thwarted when trying to achieve a goal</a:t>
            </a:r>
          </a:p>
          <a:p>
            <a:pPr>
              <a:buNone/>
            </a:pPr>
            <a:endParaRPr lang="en-US" dirty="0"/>
          </a:p>
        </p:txBody>
      </p:sp>
      <p:pic>
        <p:nvPicPr>
          <p:cNvPr id="4098" name="Picture 2" descr="C:\Documents and Settings\Administrator\Local Settings\Temporary Internet Files\Content.IE5\85AR4XUV\MC900441525[1].wmf"/>
          <p:cNvPicPr>
            <a:picLocks noChangeAspect="1" noChangeArrowheads="1"/>
          </p:cNvPicPr>
          <p:nvPr/>
        </p:nvPicPr>
        <p:blipFill>
          <a:blip r:embed="rId3" cstate="print"/>
          <a:srcRect/>
          <a:stretch>
            <a:fillRect/>
          </a:stretch>
        </p:blipFill>
        <p:spPr bwMode="auto">
          <a:xfrm>
            <a:off x="3657600" y="2743200"/>
            <a:ext cx="2133600" cy="2356695"/>
          </a:xfrm>
          <a:prstGeom prst="rect">
            <a:avLst/>
          </a:prstGeom>
          <a:noFill/>
        </p:spPr>
      </p:pic>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Conflict occurs when people have two or more incompatible motives. Conflict can occur in three forms:</a:t>
            </a:r>
          </a:p>
          <a:p>
            <a:r>
              <a:rPr lang="en-US" dirty="0" smtClean="0"/>
              <a:t>The Approach – Approach Conflict: Occurs when people try to choose between two desirable alternatives</a:t>
            </a:r>
          </a:p>
          <a:p>
            <a:r>
              <a:rPr lang="en-US" dirty="0" smtClean="0"/>
              <a:t>The Approach – Avoidance Conflict: Occurs when people must choose to do something that has both positive and negative aspects</a:t>
            </a:r>
          </a:p>
          <a:p>
            <a:r>
              <a:rPr lang="en-US" dirty="0" smtClean="0"/>
              <a:t>The Avoidance- Avoidance Conflict: Occurs when people have to choose between two undesirable options (this is the most stressful conflict)</a:t>
            </a:r>
          </a:p>
          <a:p>
            <a:endParaRPr lang="en-US" dirty="0"/>
          </a:p>
        </p:txBody>
      </p:sp>
    </p:spTree>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a:t>
            </a:r>
            <a:endParaRPr lang="en-US" dirty="0"/>
          </a:p>
        </p:txBody>
      </p:sp>
      <p:sp>
        <p:nvSpPr>
          <p:cNvPr id="3" name="Content Placeholder 2"/>
          <p:cNvSpPr>
            <a:spLocks noGrp="1"/>
          </p:cNvSpPr>
          <p:nvPr>
            <p:ph idx="1"/>
          </p:nvPr>
        </p:nvSpPr>
        <p:spPr/>
        <p:txBody>
          <a:bodyPr/>
          <a:lstStyle/>
          <a:p>
            <a:pPr>
              <a:buNone/>
            </a:pPr>
            <a:r>
              <a:rPr lang="en-US" dirty="0" smtClean="0"/>
              <a:t>Pressure: Occurs when people feel compelled to behave in a particular way because of expectations set by themselves or others.</a:t>
            </a:r>
          </a:p>
          <a:p>
            <a:pPr>
              <a:buNone/>
            </a:pPr>
            <a:endParaRPr lang="en-US" dirty="0" smtClean="0"/>
          </a:p>
          <a:p>
            <a:pPr>
              <a:buNone/>
            </a:pPr>
            <a:r>
              <a:rPr lang="en-US" dirty="0" smtClean="0"/>
              <a:t>No matter what kind of stressor causes stress to occur. Stress is accompanied by many physiological changes</a:t>
            </a:r>
            <a:endParaRPr lang="en-US" dirty="0"/>
          </a:p>
        </p:txBody>
      </p:sp>
      <p:pic>
        <p:nvPicPr>
          <p:cNvPr id="5122" name="Picture 2" descr="C:\Documents and Settings\Administrator\Local Settings\Temporary Internet Files\Content.IE5\RUGMMZT9\MC900090546[1].wmf"/>
          <p:cNvPicPr>
            <a:picLocks noChangeAspect="1" noChangeArrowheads="1"/>
          </p:cNvPicPr>
          <p:nvPr/>
        </p:nvPicPr>
        <p:blipFill>
          <a:blip r:embed="rId3" cstate="print"/>
          <a:srcRect/>
          <a:stretch>
            <a:fillRect/>
          </a:stretch>
        </p:blipFill>
        <p:spPr bwMode="auto">
          <a:xfrm>
            <a:off x="6096000" y="4435475"/>
            <a:ext cx="2828925" cy="2422525"/>
          </a:xfrm>
          <a:prstGeom prst="rect">
            <a:avLst/>
          </a:prstGeom>
          <a:noFill/>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Adaption Syndrome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Hans </a:t>
            </a:r>
            <a:r>
              <a:rPr lang="en-US" dirty="0" err="1" smtClean="0"/>
              <a:t>Selye</a:t>
            </a:r>
            <a:r>
              <a:rPr lang="en-US" dirty="0" smtClean="0"/>
              <a:t> believed that the bodies stress response consists of general adaption syndrome which has three stages: Alarm, Resistance, and Exhaustion</a:t>
            </a:r>
          </a:p>
          <a:p>
            <a:pPr>
              <a:buNone/>
            </a:pPr>
            <a:endParaRPr lang="en-US" dirty="0" smtClean="0"/>
          </a:p>
          <a:p>
            <a:r>
              <a:rPr lang="en-US" dirty="0" smtClean="0"/>
              <a:t>Stage One: Alarm: An organism recognizes a threatening situation. The sympathetic nervous system activates, giving rise to fight or flight response. Digestive system slows, blood pressure and heart rate increase, adrenal hormones are released, and blood is drawn away from the skin to the skeletal muscles</a:t>
            </a:r>
            <a:endParaRPr lang="en-US" dirty="0"/>
          </a:p>
        </p:txBody>
      </p:sp>
    </p:spTree>
  </p:cSld>
  <p:clrMapOvr>
    <a:masterClrMapping/>
  </p:clrMapOvr>
  <p:transition>
    <p:comb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Adaption Syndrome</a:t>
            </a:r>
            <a:endParaRPr lang="en-US" dirty="0"/>
          </a:p>
        </p:txBody>
      </p:sp>
      <p:sp>
        <p:nvSpPr>
          <p:cNvPr id="3" name="Content Placeholder 2"/>
          <p:cNvSpPr>
            <a:spLocks noGrp="1"/>
          </p:cNvSpPr>
          <p:nvPr>
            <p:ph idx="1"/>
          </p:nvPr>
        </p:nvSpPr>
        <p:spPr/>
        <p:txBody>
          <a:bodyPr/>
          <a:lstStyle/>
          <a:p>
            <a:r>
              <a:rPr lang="en-US" dirty="0" smtClean="0"/>
              <a:t>Stage Two: Resistance – Occurs when stress continues for a period of time. Physiological arousal stabilizes at a point that is higher than normal</a:t>
            </a:r>
          </a:p>
          <a:p>
            <a:endParaRPr lang="en-US" dirty="0" smtClean="0"/>
          </a:p>
          <a:p>
            <a:r>
              <a:rPr lang="en-US" dirty="0" smtClean="0"/>
              <a:t> Stage Three: Exhaustion – Prolonged stress causes the body’s resources to run out, and physiological arousal decreases. Organisms become more susceptible to disease.</a:t>
            </a:r>
            <a:endParaRPr lang="en-US" dirty="0"/>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Seyle’s</a:t>
            </a:r>
            <a:r>
              <a:rPr lang="en-US" dirty="0" smtClean="0"/>
              <a:t> Idea</a:t>
            </a:r>
            <a:endParaRPr lang="en-US" dirty="0"/>
          </a:p>
        </p:txBody>
      </p:sp>
      <p:sp>
        <p:nvSpPr>
          <p:cNvPr id="3" name="Content Placeholder 2"/>
          <p:cNvSpPr>
            <a:spLocks noGrp="1"/>
          </p:cNvSpPr>
          <p:nvPr>
            <p:ph idx="1"/>
          </p:nvPr>
        </p:nvSpPr>
        <p:spPr/>
        <p:txBody>
          <a:bodyPr/>
          <a:lstStyle/>
          <a:p>
            <a:pPr>
              <a:buNone/>
            </a:pPr>
            <a:r>
              <a:rPr lang="en-US" dirty="0" smtClean="0"/>
              <a:t>Research has supported </a:t>
            </a:r>
            <a:r>
              <a:rPr lang="en-US" dirty="0" err="1" smtClean="0"/>
              <a:t>Seyle’s</a:t>
            </a:r>
            <a:r>
              <a:rPr lang="en-US" dirty="0" smtClean="0"/>
              <a:t> idea that prolonged stress can cause physical deterioration. However research has also shown that the body response isn’t as specific as </a:t>
            </a:r>
            <a:r>
              <a:rPr lang="en-US" dirty="0" err="1" smtClean="0"/>
              <a:t>Seyle</a:t>
            </a:r>
            <a:r>
              <a:rPr lang="en-US" dirty="0" smtClean="0"/>
              <a:t> thought. Different kinds of stressors produce different bodily responses. Stress is subjective and people respond differently to the same stressors depending on gender, medical conditions, and genetic predisposition.</a:t>
            </a:r>
            <a:endParaRPr lang="en-US" dirty="0"/>
          </a:p>
        </p:txBody>
      </p:sp>
    </p:spTree>
  </p:cSld>
  <p:clrMapOvr>
    <a:masterClrMapping/>
  </p:clrMapOvr>
  <p:transition>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400</TotalTime>
  <Words>1133</Words>
  <Application>Microsoft Office PowerPoint</Application>
  <PresentationFormat>On-screen Show (4:3)</PresentationFormat>
  <Paragraphs>115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Apex</vt:lpstr>
      <vt:lpstr>Stress and Coping</vt:lpstr>
      <vt:lpstr>Stress </vt:lpstr>
      <vt:lpstr>Types Of Stressors</vt:lpstr>
      <vt:lpstr>Internal Stressors</vt:lpstr>
      <vt:lpstr>Conflict </vt:lpstr>
      <vt:lpstr>Pressure</vt:lpstr>
      <vt:lpstr>General Adaption Syndrome</vt:lpstr>
      <vt:lpstr>General Adaption Syndrome</vt:lpstr>
      <vt:lpstr>Seyle’s Idea</vt:lpstr>
      <vt:lpstr>The Brains Response To Stress</vt:lpstr>
      <vt:lpstr>Cortisol</vt:lpstr>
      <vt:lpstr>Personalities</vt:lpstr>
      <vt:lpstr>Coping with Stress</vt:lpstr>
      <vt:lpstr>Coping Resources</vt:lpstr>
      <vt:lpstr>Nurturing Yourself is Necessary to fight stress</vt:lpstr>
      <vt:lpstr>Stress Management Strategy’s</vt:lpstr>
      <vt:lpstr>Test Question </vt:lpstr>
    </vt:vector>
  </TitlesOfParts>
  <Company>Salt Lake City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and Coping</dc:title>
  <dc:creator>SLCSD User</dc:creator>
  <cp:lastModifiedBy>Ashley Tuckett</cp:lastModifiedBy>
  <cp:revision>22</cp:revision>
  <dcterms:created xsi:type="dcterms:W3CDTF">2012-03-10T03:07:11Z</dcterms:created>
  <dcterms:modified xsi:type="dcterms:W3CDTF">2012-04-02T02:47:39Z</dcterms:modified>
</cp:coreProperties>
</file>